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3" r:id="rId5"/>
    <p:sldId id="264" r:id="rId6"/>
    <p:sldId id="259" r:id="rId7"/>
    <p:sldId id="277" r:id="rId8"/>
    <p:sldId id="281" r:id="rId9"/>
    <p:sldId id="278" r:id="rId10"/>
    <p:sldId id="279" r:id="rId11"/>
    <p:sldId id="280" r:id="rId12"/>
    <p:sldId id="261" r:id="rId13"/>
    <p:sldId id="262" r:id="rId14"/>
    <p:sldId id="260" r:id="rId15"/>
    <p:sldId id="265" r:id="rId16"/>
    <p:sldId id="266" r:id="rId17"/>
    <p:sldId id="269" r:id="rId18"/>
    <p:sldId id="271" r:id="rId19"/>
    <p:sldId id="270" r:id="rId20"/>
    <p:sldId id="273" r:id="rId21"/>
    <p:sldId id="274" r:id="rId22"/>
    <p:sldId id="267" r:id="rId23"/>
    <p:sldId id="268" r:id="rId24"/>
    <p:sldId id="272" r:id="rId2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11" autoAdjust="0"/>
    <p:restoredTop sz="94660"/>
  </p:normalViewPr>
  <p:slideViewPr>
    <p:cSldViewPr snapToGrid="0">
      <p:cViewPr>
        <p:scale>
          <a:sx n="100" d="100"/>
          <a:sy n="100" d="100"/>
        </p:scale>
        <p:origin x="296" y="5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bject 2">
            <a:extLst>
              <a:ext uri="{FF2B5EF4-FFF2-40B4-BE49-F238E27FC236}">
                <a16:creationId xmlns:a16="http://schemas.microsoft.com/office/drawing/2014/main" id="{2E3FDF60-B50B-46CA-A64C-EE9C06233536}"/>
              </a:ext>
            </a:extLst>
          </p:cNvPr>
          <p:cNvSpPr/>
          <p:nvPr userDrawn="1"/>
        </p:nvSpPr>
        <p:spPr>
          <a:xfrm>
            <a:off x="0" y="2790719"/>
            <a:ext cx="11008498" cy="406728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C4BD5878-40D5-4857-AC2F-2C288E9400B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6000" b="1" kern="1200" dirty="0">
                <a:solidFill>
                  <a:schemeClr val="tx1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defRPr>
            </a:lvl1pPr>
          </a:lstStyle>
          <a:p>
            <a:r>
              <a:rPr lang="en-US" altLang="zh-CN" dirty="0"/>
              <a:t>Title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A8797FC-E240-4B18-8117-7A45C0B6F83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zh-CN" altLang="en-US" sz="2400" kern="12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Haonian Fan</a:t>
            </a:r>
          </a:p>
          <a:p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Department of EE, PKU EECS</a:t>
            </a:r>
            <a:endParaRPr lang="zh-CN" altLang="en-US" dirty="0">
              <a:latin typeface="Cambria" panose="02040503050406030204" pitchFamily="18" charset="0"/>
            </a:endParaRP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D2FCCA2-F0CA-4751-B968-28C39D9FE2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480F15-FC73-4668-8924-C6C6FB76C6F9}" type="datetimeFigureOut">
              <a:rPr lang="zh-CN" altLang="en-US" smtClean="0"/>
              <a:t>2021/6/1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AF10228-3A1E-4FDA-8ABE-2EFAD359EE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618A714-877E-4F0D-BDC8-C24AE49704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22A02-1B09-45C8-9CAD-8C96E14AEEE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647B63E9-BEE8-4F84-999B-126DC21B5CDB}"/>
              </a:ext>
            </a:extLst>
          </p:cNvPr>
          <p:cNvSpPr/>
          <p:nvPr userDrawn="1"/>
        </p:nvSpPr>
        <p:spPr>
          <a:xfrm>
            <a:off x="88860" y="6552880"/>
            <a:ext cx="214560" cy="29310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4">
            <a:extLst>
              <a:ext uri="{FF2B5EF4-FFF2-40B4-BE49-F238E27FC236}">
                <a16:creationId xmlns:a16="http://schemas.microsoft.com/office/drawing/2014/main" id="{E4AE47C5-6FDD-4991-B4AB-84BE9E0779D4}"/>
              </a:ext>
            </a:extLst>
          </p:cNvPr>
          <p:cNvSpPr/>
          <p:nvPr userDrawn="1"/>
        </p:nvSpPr>
        <p:spPr>
          <a:xfrm>
            <a:off x="386160" y="6398829"/>
            <a:ext cx="355920" cy="44715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3">
            <a:extLst>
              <a:ext uri="{FF2B5EF4-FFF2-40B4-BE49-F238E27FC236}">
                <a16:creationId xmlns:a16="http://schemas.microsoft.com/office/drawing/2014/main" id="{9B54E555-14F4-43CC-B781-AD5128AC64ED}"/>
              </a:ext>
            </a:extLst>
          </p:cNvPr>
          <p:cNvSpPr/>
          <p:nvPr userDrawn="1"/>
        </p:nvSpPr>
        <p:spPr>
          <a:xfrm>
            <a:off x="88860" y="6552880"/>
            <a:ext cx="214560" cy="29310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4">
            <a:extLst>
              <a:ext uri="{FF2B5EF4-FFF2-40B4-BE49-F238E27FC236}">
                <a16:creationId xmlns:a16="http://schemas.microsoft.com/office/drawing/2014/main" id="{6C2B1F09-B410-425E-8EA3-151735531935}"/>
              </a:ext>
            </a:extLst>
          </p:cNvPr>
          <p:cNvSpPr/>
          <p:nvPr userDrawn="1"/>
        </p:nvSpPr>
        <p:spPr>
          <a:xfrm>
            <a:off x="386160" y="6398829"/>
            <a:ext cx="355920" cy="44715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7">
            <a:extLst>
              <a:ext uri="{FF2B5EF4-FFF2-40B4-BE49-F238E27FC236}">
                <a16:creationId xmlns:a16="http://schemas.microsoft.com/office/drawing/2014/main" id="{8C4B116B-E6A9-4E20-9797-E342B673C072}"/>
              </a:ext>
            </a:extLst>
          </p:cNvPr>
          <p:cNvSpPr/>
          <p:nvPr userDrawn="1"/>
        </p:nvSpPr>
        <p:spPr>
          <a:xfrm>
            <a:off x="4762" y="0"/>
            <a:ext cx="12187238" cy="61767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03737E5A-D3CA-4040-89A1-CD0D8E39F611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4372" y="5758997"/>
            <a:ext cx="639832" cy="639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1205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C86A0AE-EF4C-4414-A8E8-C457BFA5E0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B3A71B6-4E51-4C17-8D09-0058A8CB57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7349EC5-AC30-4B84-8F08-CC92B4CDC4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480F15-FC73-4668-8924-C6C6FB76C6F9}" type="datetimeFigureOut">
              <a:rPr lang="zh-CN" altLang="en-US" smtClean="0"/>
              <a:t>2021/6/1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C7B2615-FEAB-4781-A4A2-BDF459996A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8D08730-8CF9-4712-8BB1-BF0A458EFE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22A02-1B09-45C8-9CAD-8C96E14AEEE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05926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CA757EF7-294A-4CA4-AFEA-C0B54865AA0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347242A-A4C7-4B11-A193-52AF9D610F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21E910B-8F43-4B5D-AEF1-D312DFFDD8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480F15-FC73-4668-8924-C6C6FB76C6F9}" type="datetimeFigureOut">
              <a:rPr lang="zh-CN" altLang="en-US" smtClean="0"/>
              <a:t>2021/6/1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22B7546-F314-42EF-A973-EF78521E37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6BD9E47-58E0-424D-ACEA-12A27CACD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22A02-1B09-45C8-9CAD-8C96E14AEEE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10008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FB9376-9695-45CD-B1D9-2FC3EB88F8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Section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5F5F769-8103-46E8-8EC9-87B97AF92153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p"/>
              <a:defRPr lang="zh-CN" altLang="en-US" sz="28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>
              <a:buFont typeface="Wingdings" panose="05000000000000000000" pitchFamily="2" charset="2"/>
              <a:buChar char="Ø"/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Font typeface="Wingdings" panose="05000000000000000000" pitchFamily="2" charset="2"/>
              <a:buChar char="ü"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altLang="zh-CN" dirty="0"/>
              <a:t>Edit master mask</a:t>
            </a:r>
            <a:endParaRPr lang="zh-CN" altLang="en-US" dirty="0"/>
          </a:p>
          <a:p>
            <a:pPr lvl="1"/>
            <a:r>
              <a:rPr lang="en-US" altLang="zh-CN" dirty="0"/>
              <a:t>Second</a:t>
            </a:r>
            <a:endParaRPr lang="zh-CN" altLang="en-US" dirty="0"/>
          </a:p>
          <a:p>
            <a:pPr lvl="2"/>
            <a:r>
              <a:rPr lang="en-US" altLang="zh-CN" dirty="0"/>
              <a:t>Third </a:t>
            </a:r>
            <a:endParaRPr lang="zh-CN" altLang="en-US" dirty="0"/>
          </a:p>
          <a:p>
            <a:pPr lvl="3"/>
            <a:r>
              <a:rPr lang="en-US" altLang="zh-CN" dirty="0"/>
              <a:t>fourth</a:t>
            </a:r>
            <a:endParaRPr lang="zh-CN" altLang="en-US" dirty="0"/>
          </a:p>
          <a:p>
            <a:pPr lvl="4"/>
            <a:r>
              <a:rPr lang="en-US" altLang="zh-CN" dirty="0"/>
              <a:t>Fifth 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9DFBB20-C4C8-4D1C-9681-6151613994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480F15-FC73-4668-8924-C6C6FB76C6F9}" type="datetimeFigureOut">
              <a:rPr lang="zh-CN" altLang="en-US" smtClean="0"/>
              <a:t>2021/6/1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9A9D99F-9AA2-4991-8D9A-96818790B3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FEF5A00-A34F-4CA0-89DC-FDE7E6E22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22A02-1B09-45C8-9CAD-8C96E14AEEE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84945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5BE03F-2854-41E7-83F6-83E26071A9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CC5B52A-8190-4944-859F-6D996ED2AB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4DA47E7-D975-4E9A-B5BF-90DB853197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480F15-FC73-4668-8924-C6C6FB76C6F9}" type="datetimeFigureOut">
              <a:rPr lang="zh-CN" altLang="en-US" smtClean="0"/>
              <a:t>2021/6/1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A6C9D04-B932-419A-8B4C-4AA6309A5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C5F0C39-C61C-4CF8-950A-FEB0BDAC57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22A02-1B09-45C8-9CAD-8C96E14AEEE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73351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2B47F6-AD88-4349-8863-7048FE59CE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B6CE20A-8720-4B53-A801-E63D48FDF4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CA6F50D-561C-4B49-A7C9-8AB141C54D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8005FEB-27B7-4354-862C-84DF47D899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480F15-FC73-4668-8924-C6C6FB76C6F9}" type="datetimeFigureOut">
              <a:rPr lang="zh-CN" altLang="en-US" smtClean="0"/>
              <a:t>2021/6/1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970F3A6-1108-4D46-B868-66C09F8A26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483BEE0-48AB-42BD-B7FC-2238CB81D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22A02-1B09-45C8-9CAD-8C96E14AEEE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96473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898BE1-DDFC-4E26-B8A1-2D0EC85877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BBABF6D-1639-4093-BE91-153C9CE887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4CA6E1C-26F3-489E-AACB-BDC3232950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0F41107-C952-404B-9FE9-D9A5CFB3C4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666274B-03FA-4C40-B159-FA0FBA1CE2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40D076BB-E390-4DFE-8557-9D86234C2A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480F15-FC73-4668-8924-C6C6FB76C6F9}" type="datetimeFigureOut">
              <a:rPr lang="zh-CN" altLang="en-US" smtClean="0"/>
              <a:t>2021/6/1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454D6F57-A1E6-4143-8E9A-A8496BC63C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E6BBE8A9-2554-463A-93EF-5528852F37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22A02-1B09-45C8-9CAD-8C96E14AEEE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36725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CDE943-DC3A-40E4-8C10-B5F7EB539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21E2143-716D-4B04-B651-0525BE67BE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480F15-FC73-4668-8924-C6C6FB76C6F9}" type="datetimeFigureOut">
              <a:rPr lang="zh-CN" altLang="en-US" smtClean="0"/>
              <a:t>2021/6/1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78390D1-837A-4B8A-8CBE-EC4746563D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488541C-FAFE-45DC-9B34-B7C38466F2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22A02-1B09-45C8-9CAD-8C96E14AEEE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32576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DF0B39C8-DDE6-49B8-A9F0-EB8B4C8F44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480F15-FC73-4668-8924-C6C6FB76C6F9}" type="datetimeFigureOut">
              <a:rPr lang="zh-CN" altLang="en-US" smtClean="0"/>
              <a:t>2021/6/1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C6BDA6C-A2C8-4C2E-B372-07B65081CE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4017C57-975A-4B11-A198-0CA83C7EF9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22A02-1B09-45C8-9CAD-8C96E14AEEE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79505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39D94F6-9704-4718-AB59-D0AC32984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5D02748-DF95-4CF0-98E5-4FCDB85119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288A3C3-E40E-4577-8F39-CA4C8C1C4B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5E373CA-253F-4A0B-BE52-F2A3DFD637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480F15-FC73-4668-8924-C6C6FB76C6F9}" type="datetimeFigureOut">
              <a:rPr lang="zh-CN" altLang="en-US" smtClean="0"/>
              <a:t>2021/6/1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1E34347-B076-4F41-9706-4617C94AF7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787E35E-E95D-4E35-A5B9-E20EB349C3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22A02-1B09-45C8-9CAD-8C96E14AEEE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56398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C6738E5-D119-4229-B27C-2D530BA200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90B20B5A-1B93-49A3-ADD1-920CF142EC6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D5751A5-2D45-4184-8A6D-EA6654603D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58E7F26-3275-465E-961E-D73BCEF676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480F15-FC73-4668-8924-C6C6FB76C6F9}" type="datetimeFigureOut">
              <a:rPr lang="zh-CN" altLang="en-US" smtClean="0"/>
              <a:t>2021/6/1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1BA8DE0-53CA-40F9-A983-11E86B2A59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EAE03BC-C20B-4FD7-B1B0-BAC663CC6E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22A02-1B09-45C8-9CAD-8C96E14AEEE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86732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E74800B3-2714-4230-A99D-78ED221E43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5650256-3940-441B-AC45-71FADAE7EA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B6711C0-B471-4EB0-9491-DE52A1A15C0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480F15-FC73-4668-8924-C6C6FB76C6F9}" type="datetimeFigureOut">
              <a:rPr lang="zh-CN" altLang="en-US" smtClean="0"/>
              <a:t>2021/6/1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8B425C7-A9B0-492A-9835-EFCE404F8C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8DF405E-8C5F-4057-981F-70FCB4207E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B22A02-1B09-45C8-9CAD-8C96E14AEEE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35F3F58B-AAB7-4F04-A104-EBB880F735E5}"/>
              </a:ext>
            </a:extLst>
          </p:cNvPr>
          <p:cNvSpPr/>
          <p:nvPr userDrawn="1"/>
        </p:nvSpPr>
        <p:spPr>
          <a:xfrm>
            <a:off x="0" y="2790719"/>
            <a:ext cx="11008498" cy="406728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3">
            <a:extLst>
              <a:ext uri="{FF2B5EF4-FFF2-40B4-BE49-F238E27FC236}">
                <a16:creationId xmlns:a16="http://schemas.microsoft.com/office/drawing/2014/main" id="{3333401A-6233-40EE-A215-1599AEDB1A97}"/>
              </a:ext>
            </a:extLst>
          </p:cNvPr>
          <p:cNvSpPr/>
          <p:nvPr userDrawn="1"/>
        </p:nvSpPr>
        <p:spPr>
          <a:xfrm>
            <a:off x="88860" y="6552880"/>
            <a:ext cx="214560" cy="293106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4">
            <a:extLst>
              <a:ext uri="{FF2B5EF4-FFF2-40B4-BE49-F238E27FC236}">
                <a16:creationId xmlns:a16="http://schemas.microsoft.com/office/drawing/2014/main" id="{DFF87DA2-32E3-4273-BE85-09D6EE929EDE}"/>
              </a:ext>
            </a:extLst>
          </p:cNvPr>
          <p:cNvSpPr/>
          <p:nvPr userDrawn="1"/>
        </p:nvSpPr>
        <p:spPr>
          <a:xfrm>
            <a:off x="386160" y="6398829"/>
            <a:ext cx="355920" cy="447157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7">
            <a:extLst>
              <a:ext uri="{FF2B5EF4-FFF2-40B4-BE49-F238E27FC236}">
                <a16:creationId xmlns:a16="http://schemas.microsoft.com/office/drawing/2014/main" id="{13212E1B-A2BF-4236-B612-E103EF794936}"/>
              </a:ext>
            </a:extLst>
          </p:cNvPr>
          <p:cNvSpPr/>
          <p:nvPr userDrawn="1"/>
        </p:nvSpPr>
        <p:spPr>
          <a:xfrm>
            <a:off x="4762" y="0"/>
            <a:ext cx="12187238" cy="61767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332D4714-B95F-48A3-8210-C35DA77F26C3}"/>
              </a:ext>
            </a:extLst>
          </p:cNvPr>
          <p:cNvPicPr>
            <a:picLocks noChangeAspect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4372" y="5758997"/>
            <a:ext cx="639832" cy="639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0161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38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A981B7C-A74F-4F87-B4E4-C1AB04458E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>
            <a:normAutofit/>
          </a:bodyPr>
          <a:lstStyle/>
          <a:p>
            <a:r>
              <a:rPr lang="zh-CN" altLang="en-US" sz="5400" b="1" dirty="0"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最小生成树算法的对比研究</a:t>
            </a:r>
            <a:endParaRPr lang="zh-CN" altLang="en-US" sz="5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6FE559F-0C9F-46D7-9CF3-8380CEFE71E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范皓年 </a:t>
            </a:r>
            <a:r>
              <a:rPr lang="en-US" altLang="zh-CN" dirty="0"/>
              <a:t>1900012739</a:t>
            </a:r>
          </a:p>
          <a:p>
            <a:r>
              <a:rPr lang="zh-CN" altLang="en-US" dirty="0"/>
              <a:t>袁世平 </a:t>
            </a:r>
            <a:r>
              <a:rPr lang="en-US" altLang="zh-CN" dirty="0"/>
              <a:t>1700012899</a:t>
            </a:r>
          </a:p>
          <a:p>
            <a:r>
              <a:rPr lang="zh-CN" altLang="en-US" dirty="0">
                <a:latin typeface="Cambria" panose="02040503050406030204" pitchFamily="18" charset="0"/>
              </a:rPr>
              <a:t>北京大学 信息科学技术学院</a:t>
            </a:r>
          </a:p>
        </p:txBody>
      </p:sp>
    </p:spTree>
    <p:extLst>
      <p:ext uri="{BB962C8B-B14F-4D97-AF65-F5344CB8AC3E}">
        <p14:creationId xmlns:p14="http://schemas.microsoft.com/office/powerpoint/2010/main" val="29011957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实验实现</a:t>
            </a:r>
            <a:r>
              <a:rPr lang="en-US" altLang="zh-CN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-</a:t>
            </a:r>
            <a:r>
              <a:rPr lang="zh-CN" altLang="en-US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构图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构建中间稠密度的图，分轮次</a:t>
            </a:r>
            <a:r>
              <a:rPr lang="en-US" altLang="zh-CN"/>
              <a:t>T</a:t>
            </a:r>
            <a:r>
              <a:t>给初始为树的图加边</a:t>
            </a:r>
            <a:endParaRPr lang="zh-CN" altLang="en-US"/>
          </a:p>
          <a:p>
            <a:pPr lvl="1"/>
            <a:r>
              <a:rPr lang="zh-CN" altLang="en-US" sz="1800"/>
              <a:t>平均加边：每次给度数 </a:t>
            </a:r>
            <a:r>
              <a:rPr lang="en-US" altLang="zh-CN" sz="1800"/>
              <a:t>&lt;T </a:t>
            </a:r>
            <a:r>
              <a:rPr lang="zh-CN" altLang="en-US" sz="1800"/>
              <a:t>的节点加边</a:t>
            </a:r>
            <a:endParaRPr lang="zh-CN" altLang="en-US"/>
          </a:p>
          <a:p>
            <a:pPr lvl="1"/>
            <a:endParaRPr lang="zh-CN" altLang="en-US"/>
          </a:p>
          <a:p>
            <a:pPr lvl="1"/>
            <a:endParaRPr lang="zh-CN" altLang="en-US"/>
          </a:p>
          <a:p>
            <a:pPr lvl="1"/>
            <a:endParaRPr lang="zh-CN" altLang="en-US"/>
          </a:p>
          <a:p>
            <a:pPr lvl="1"/>
            <a:endParaRPr lang="zh-CN" altLang="en-US"/>
          </a:p>
          <a:p>
            <a:pPr lvl="1"/>
            <a:endParaRPr lang="zh-CN" altLang="en-US"/>
          </a:p>
          <a:p>
            <a:pPr lvl="1"/>
            <a:r>
              <a:rPr lang="zh-CN" altLang="en-US" sz="1800"/>
              <a:t>集中加边：每次给一个节点加满边</a:t>
            </a:r>
            <a:endParaRPr lang="zh-CN" altLang="en-US"/>
          </a:p>
          <a:p>
            <a:pPr lvl="1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2420" y="2617470"/>
            <a:ext cx="4734560" cy="189293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2420" y="4943475"/>
            <a:ext cx="4791075" cy="130873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latin typeface="华文中宋" panose="02010600040101010101" pitchFamily="2" charset="-122"/>
                <a:ea typeface="华文中宋" panose="02010600040101010101" pitchFamily="2" charset="-122"/>
              </a:rPr>
              <a:t>实验实现</a:t>
            </a:r>
            <a:r>
              <a:rPr lang="en-US" altLang="zh-CN">
                <a:latin typeface="华文中宋" panose="02010600040101010101" pitchFamily="2" charset="-122"/>
                <a:ea typeface="华文中宋" panose="02010600040101010101" pitchFamily="2" charset="-122"/>
              </a:rPr>
              <a:t>-</a:t>
            </a:r>
            <a:r>
              <a:rPr lang="zh-CN" altLang="en-US">
                <a:latin typeface="华文中宋" panose="02010600040101010101" pitchFamily="2" charset="-122"/>
                <a:ea typeface="华文中宋" panose="02010600040101010101" pitchFamily="2" charset="-122"/>
              </a:rPr>
              <a:t>测试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构造脚本进行自动测试</a:t>
            </a:r>
          </a:p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5220" y="2516505"/>
            <a:ext cx="7414895" cy="2969260"/>
          </a:xfrm>
          <a:prstGeom prst="rect">
            <a:avLst/>
          </a:prstGeom>
        </p:spPr>
      </p:pic>
      <p:pic>
        <p:nvPicPr>
          <p:cNvPr id="5" name="图片 1"/>
          <p:cNvPicPr/>
          <p:nvPr/>
        </p:nvPicPr>
        <p:blipFill>
          <a:blip r:embed="rId3"/>
          <a:stretch>
            <a:fillRect/>
          </a:stretch>
        </p:blipFill>
        <p:spPr>
          <a:xfrm>
            <a:off x="5956935" y="718185"/>
            <a:ext cx="6005195" cy="569531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5D325F-6CC4-426C-B7D4-8E52A29609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  <a:cs typeface="Arial" panose="020B0604020202020204" pitchFamily="34" charset="0"/>
              </a:rPr>
              <a:t>实验过程：稀疏度验证</a:t>
            </a:r>
            <a:endParaRPr lang="zh-CN" altLang="en-US" dirty="0"/>
          </a:p>
        </p:txBody>
      </p:sp>
      <p:pic>
        <p:nvPicPr>
          <p:cNvPr id="4" name="内容占位符 4">
            <a:extLst>
              <a:ext uri="{FF2B5EF4-FFF2-40B4-BE49-F238E27FC236}">
                <a16:creationId xmlns:a16="http://schemas.microsoft.com/office/drawing/2014/main" id="{F49B1D5D-7C1F-49AB-BB51-AAE6BE2F53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918" y="1445166"/>
            <a:ext cx="4944977" cy="274721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766331E-DBA8-4715-9B22-10477B9443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3968" y="1445167"/>
            <a:ext cx="4944977" cy="274721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685F455-F3DD-4F5F-8A35-0E8966E902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7737" y="4192376"/>
            <a:ext cx="4858752" cy="2699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2853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8900D3-44DF-4B2F-A854-411CF6136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  <a:cs typeface="Arial" panose="020B0604020202020204" pitchFamily="34" charset="0"/>
              </a:rPr>
              <a:t>实验过程：稀疏度验证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6A74928-C07D-4AF2-A6CC-2CD6BFF74D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44977" cy="4351338"/>
          </a:xfrm>
        </p:spPr>
        <p:txBody>
          <a:bodyPr/>
          <a:lstStyle/>
          <a:p>
            <a:r>
              <a:rPr lang="zh-CN" altLang="en-US" dirty="0"/>
              <a:t>大体确定复杂度之后，为了显示出</a:t>
            </a:r>
            <a:r>
              <a:rPr lang="en-US" altLang="zh-CN" dirty="0"/>
              <a:t>tradeoff</a:t>
            </a:r>
            <a:r>
              <a:rPr lang="zh-CN" altLang="en-US" dirty="0"/>
              <a:t>的全过程，我们先进行粗筛，从而决定研究范围。</a:t>
            </a:r>
            <a:endParaRPr lang="en-US" altLang="zh-CN" dirty="0"/>
          </a:p>
          <a:p>
            <a:r>
              <a:rPr lang="zh-CN" altLang="en-US" dirty="0"/>
              <a:t>如右图，可以看出</a:t>
            </a:r>
            <a:r>
              <a:rPr lang="en-US" altLang="zh-CN" dirty="0"/>
              <a:t>prim</a:t>
            </a:r>
            <a:r>
              <a:rPr lang="zh-CN" altLang="en-US" dirty="0"/>
              <a:t>几乎完胜。但在叫稀疏的图中</a:t>
            </a:r>
            <a:r>
              <a:rPr lang="en-US" altLang="zh-CN" dirty="0" err="1"/>
              <a:t>kruskal</a:t>
            </a:r>
            <a:r>
              <a:rPr lang="zh-CN" altLang="en-US" dirty="0"/>
              <a:t>由于边数较少，所以表现出一定的优势。</a:t>
            </a:r>
            <a:endParaRPr lang="en-US" altLang="zh-CN" dirty="0"/>
          </a:p>
          <a:p>
            <a:r>
              <a:rPr lang="zh-CN" altLang="en-US" dirty="0"/>
              <a:t>进一步验证：</a:t>
            </a:r>
          </a:p>
        </p:txBody>
      </p:sp>
      <p:pic>
        <p:nvPicPr>
          <p:cNvPr id="4" name="内容占位符 4">
            <a:extLst>
              <a:ext uri="{FF2B5EF4-FFF2-40B4-BE49-F238E27FC236}">
                <a16:creationId xmlns:a16="http://schemas.microsoft.com/office/drawing/2014/main" id="{9613A712-9801-463B-860E-9DAD26512D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825625"/>
            <a:ext cx="6019469" cy="334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2564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1B30DC-4919-4AD6-B594-40F4D1DA82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  <a:cs typeface="Arial" panose="020B0604020202020204" pitchFamily="34" charset="0"/>
              </a:rPr>
              <a:t>实验过程：稀疏度验证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EC24AECE-FEE4-47BF-823C-F3C6E3EF23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1310" y="4584055"/>
            <a:ext cx="4127134" cy="2292853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C87FF23F-D3CF-4743-9630-3D44553947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0703" y="2347047"/>
            <a:ext cx="3978600" cy="2210333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686547B1-B880-43B0-99A1-B79E016882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5926" y="2078331"/>
            <a:ext cx="4457634" cy="2476463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39ADA0FF-6BCC-460F-886B-1E8979FB23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" y="4559969"/>
            <a:ext cx="4136456" cy="2298031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88FDEA23-6511-434C-B8CB-622E80600C8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6436" y="4559971"/>
            <a:ext cx="4127134" cy="2292852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874061CD-1907-4DF6-9105-774A171C86C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053"/>
          <a:stretch/>
        </p:blipFill>
        <p:spPr>
          <a:xfrm>
            <a:off x="112945" y="2282573"/>
            <a:ext cx="3753492" cy="2292854"/>
          </a:xfrm>
          <a:prstGeom prst="rect">
            <a:avLst/>
          </a:prstGeom>
        </p:spPr>
      </p:pic>
      <p:sp>
        <p:nvSpPr>
          <p:cNvPr id="22" name="内容占位符 21">
            <a:extLst>
              <a:ext uri="{FF2B5EF4-FFF2-40B4-BE49-F238E27FC236}">
                <a16:creationId xmlns:a16="http://schemas.microsoft.com/office/drawing/2014/main" id="{E9C3DCC8-D5B3-4558-8D45-F20A0BB3F0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4083" y="1554914"/>
            <a:ext cx="10515600" cy="4351338"/>
          </a:xfrm>
        </p:spPr>
        <p:txBody>
          <a:bodyPr/>
          <a:lstStyle/>
          <a:p>
            <a:r>
              <a:rPr lang="zh-CN" altLang="en-US" dirty="0"/>
              <a:t>进一步验证</a:t>
            </a:r>
          </a:p>
        </p:txBody>
      </p:sp>
    </p:spTree>
    <p:extLst>
      <p:ext uri="{BB962C8B-B14F-4D97-AF65-F5344CB8AC3E}">
        <p14:creationId xmlns:p14="http://schemas.microsoft.com/office/powerpoint/2010/main" val="32731056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EA4687-B58B-4036-BA20-2FE4DE4AD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  <a:cs typeface="Arial" panose="020B0604020202020204" pitchFamily="34" charset="0"/>
              </a:rPr>
              <a:t>实验过程：扩大范围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26132334-8301-4F87-AD1C-2D1B10023E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5854" y="1858901"/>
            <a:ext cx="3303220" cy="1874168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7AD2216-0FC8-48C5-AFEE-272EA2F8BB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9675" y="1690688"/>
            <a:ext cx="3528773" cy="205821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6029646-F66E-4773-B1C9-651F23F904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4094" y="3986059"/>
            <a:ext cx="4864595" cy="279918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85A07788-83D7-4E3F-8927-1B2800E81B9D}"/>
              </a:ext>
            </a:extLst>
          </p:cNvPr>
          <p:cNvSpPr txBox="1"/>
          <p:nvPr/>
        </p:nvSpPr>
        <p:spPr>
          <a:xfrm>
            <a:off x="838200" y="2081463"/>
            <a:ext cx="4209047" cy="40985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p"/>
            </a:pPr>
            <a:r>
              <a:rPr lang="zh-CN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从之前的研究结果得知，我们应当相对减小疏密度的评定尺度，并将疏密度放在一个较小的区域。</a:t>
            </a:r>
            <a:endParaRPr lang="en-US" altLang="zh-CN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p"/>
            </a:pPr>
            <a:r>
              <a:rPr lang="zh-CN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右图中我们可以看到，较稀疏的情况下，由边数决定复杂度的</a:t>
            </a:r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Kruskal</a:t>
            </a:r>
            <a:r>
              <a:rPr lang="zh-CN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优势明显。主要由节点数决定的</a:t>
            </a:r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Prim</a:t>
            </a:r>
            <a:r>
              <a:rPr lang="zh-CN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表现稳定</a:t>
            </a:r>
          </a:p>
        </p:txBody>
      </p:sp>
    </p:spTree>
    <p:extLst>
      <p:ext uri="{BB962C8B-B14F-4D97-AF65-F5344CB8AC3E}">
        <p14:creationId xmlns:p14="http://schemas.microsoft.com/office/powerpoint/2010/main" val="27977507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C050171-AA81-49E8-9E33-0C25C8C0CD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  <a:cs typeface="Arial" panose="020B0604020202020204" pitchFamily="34" charset="0"/>
              </a:rPr>
              <a:t>实验过程：继续扩大范围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D39BE63-4F47-45B0-B2B6-5E2DADBBC7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我们将实验的范围继续扩大：</a:t>
            </a:r>
            <a:endParaRPr lang="en-US" altLang="zh-CN" dirty="0"/>
          </a:p>
          <a:p>
            <a:r>
              <a:rPr lang="zh-CN" altLang="en-US" dirty="0"/>
              <a:t>由于</a:t>
            </a:r>
            <a:r>
              <a:rPr lang="en-US" altLang="zh-CN" dirty="0"/>
              <a:t>trade off</a:t>
            </a:r>
            <a:r>
              <a:rPr lang="zh-CN" altLang="en-US" dirty="0"/>
              <a:t>的情形行将消失，不再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</a:t>
            </a:r>
            <a:r>
              <a:rPr lang="zh-CN" altLang="en-US" dirty="0"/>
              <a:t>进行进一步的同类型实验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57D178B-301C-4D81-9EAA-21AF4948EE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7115" y="674083"/>
            <a:ext cx="4439689" cy="258657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0C3022D-C47D-4450-8E23-BB088DB6A8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64440"/>
            <a:ext cx="5423734" cy="315515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A017708-A88F-431E-AFC9-1E25FFCA9D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8481" y="3483837"/>
            <a:ext cx="5368621" cy="3130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5140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E673E1-7D90-415B-B27F-F3DAD0BE0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  <a:cs typeface="Arial" panose="020B0604020202020204" pitchFamily="34" charset="0"/>
              </a:rPr>
              <a:t>实验过程：添加边的思考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4616BF95-46D0-49F5-8A17-458F153DDD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6610" y="4554747"/>
            <a:ext cx="4104365" cy="2280203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1D4FC49-4862-4C44-B6B5-C7991F1D96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5088" y="4520167"/>
            <a:ext cx="4166609" cy="231478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A5BE276-34BF-4E0F-A4B6-EFE9A955C8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319" y="4554747"/>
            <a:ext cx="3978449" cy="221025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6FDC393A-9817-4194-865E-38A40C5AEF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5819" y="1592364"/>
            <a:ext cx="4305156" cy="2447963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27CFDE5C-12B3-43B2-89D8-5D740B2806F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5088" y="1658955"/>
            <a:ext cx="4090656" cy="2473496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5621AE08-5700-4F01-8DA5-33ECDC91966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64496"/>
            <a:ext cx="4225088" cy="2467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7068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96C5F8-FF70-4DF8-B305-3B4F92B3EF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  <a:cs typeface="Arial" panose="020B0604020202020204" pitchFamily="34" charset="0"/>
              </a:rPr>
              <a:t>问题：星状图带来了什么变化？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7CAD0E6-AF1F-4A4D-8E44-83AD6E7DD4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065293"/>
            <a:ext cx="10515600" cy="1213937"/>
          </a:xfrm>
        </p:spPr>
        <p:txBody>
          <a:bodyPr/>
          <a:lstStyle/>
          <a:p>
            <a:r>
              <a:rPr lang="zh-CN" altLang="en-US" dirty="0"/>
              <a:t>我们猜想，分布式选边的</a:t>
            </a:r>
            <a:r>
              <a:rPr lang="en-US" altLang="zh-CN" dirty="0"/>
              <a:t>Kruskal</a:t>
            </a:r>
            <a:r>
              <a:rPr lang="zh-CN" altLang="en-US" dirty="0"/>
              <a:t>算法和按点遍历的</a:t>
            </a:r>
            <a:r>
              <a:rPr lang="en-US" altLang="zh-CN" dirty="0"/>
              <a:t>Prim</a:t>
            </a:r>
            <a:r>
              <a:rPr lang="zh-CN" altLang="en-US" dirty="0"/>
              <a:t>算法会对不同的图有不同的应对特点。随后我们做验证。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5F3DDB7-B74F-46E3-9FB4-98543A41A8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9428" y="1817124"/>
            <a:ext cx="5770834" cy="320602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36952F9-488A-4D96-9DD4-B8187A661C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790" y="1817124"/>
            <a:ext cx="5488638" cy="3206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4452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FD9504-34C8-42E6-98AD-1C8BE4FC67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  <a:cs typeface="Arial" panose="020B0604020202020204" pitchFamily="34" charset="0"/>
              </a:rPr>
              <a:t>实验过程：星状图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D2E4665B-D7FC-40B1-849F-4CD16A8CEE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8690" y="662536"/>
            <a:ext cx="4174512" cy="2390191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DFF1370-136B-4DF9-A4E1-BEEFDFD7CF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728" y="3052727"/>
            <a:ext cx="6796272" cy="380527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992A289-2CBB-41DF-9836-887FC5DC51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41613"/>
            <a:ext cx="5395728" cy="3116387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87E42B4A-BAC8-42B5-91E7-59A2F881C8B9}"/>
              </a:ext>
            </a:extLst>
          </p:cNvPr>
          <p:cNvSpPr txBox="1"/>
          <p:nvPr/>
        </p:nvSpPr>
        <p:spPr>
          <a:xfrm>
            <a:off x="415088" y="1509963"/>
            <a:ext cx="679627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基于如上的猜想，我们构建一系列实验情形，按照单点添边的模式，构建星状图，对比两种</a:t>
            </a:r>
            <a:r>
              <a:rPr lang="en-US" altLang="zh-CN" sz="2800" dirty="0"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MST</a:t>
            </a:r>
            <a:r>
              <a:rPr lang="zh-CN" altLang="en-US" sz="2800" dirty="0"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算法的不同表现。</a:t>
            </a:r>
          </a:p>
        </p:txBody>
      </p:sp>
    </p:spTree>
    <p:extLst>
      <p:ext uri="{BB962C8B-B14F-4D97-AF65-F5344CB8AC3E}">
        <p14:creationId xmlns:p14="http://schemas.microsoft.com/office/powerpoint/2010/main" val="25542230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F6A46A-9B71-4785-AF0E-13FA32E28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  <a:cs typeface="Arial" panose="020B0604020202020204" pitchFamily="34" charset="0"/>
              </a:rPr>
              <a:t>最小生成树：背景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5D0DE51-F4B6-415F-B63E-331F7A1444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964279" cy="4351338"/>
          </a:xfrm>
        </p:spPr>
        <p:txBody>
          <a:bodyPr>
            <a:normAutofit/>
          </a:bodyPr>
          <a:lstStyle/>
          <a:p>
            <a:r>
              <a: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rPr>
              <a:t>网络无处不在，对于已有的稍见规模的社会系统，和现在逐渐发展蓬勃的互联网系统，都存在连接和组织的问题。为了联系一个网络系统当中的各个节点，我们需要构建</a:t>
            </a:r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连通图</a:t>
            </a:r>
            <a:r>
              <a: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rPr>
              <a:t>。</a:t>
            </a:r>
            <a:endParaRPr lang="en-US" altLang="zh-CN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r>
              <a: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rPr>
              <a:t>在实际生活中，由于工程难度和用户协调等等问题，成本相差极大，构建不同方案的连通图将会有较大的财力和时间成本的差异，所以这个问题有着重大的研究价值。</a:t>
            </a:r>
            <a:endParaRPr lang="en-US" altLang="zh-CN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pic>
        <p:nvPicPr>
          <p:cNvPr id="1026" name="Picture 2" descr="网络 的图像结果">
            <a:extLst>
              <a:ext uri="{FF2B5EF4-FFF2-40B4-BE49-F238E27FC236}">
                <a16:creationId xmlns:a16="http://schemas.microsoft.com/office/drawing/2014/main" id="{3A37106A-9A56-4FF7-9A26-D9B39BFE6E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1078" y="1935471"/>
            <a:ext cx="3571875" cy="2059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99898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FD9504-34C8-42E6-98AD-1C8BE4FC67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  <a:cs typeface="Arial" panose="020B0604020202020204" pitchFamily="34" charset="0"/>
              </a:rPr>
              <a:t>实验过程：星状图的对齐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DFF1370-136B-4DF9-A4E1-BEEFDFD7CF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3080" y="3964407"/>
            <a:ext cx="5167998" cy="2893593"/>
          </a:xfrm>
          <a:prstGeom prst="rect">
            <a:avLst/>
          </a:prstGeom>
        </p:spPr>
      </p:pic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4F268F0-6252-42F9-88D9-6163CFDD43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399295" cy="4351338"/>
          </a:xfrm>
        </p:spPr>
        <p:txBody>
          <a:bodyPr/>
          <a:lstStyle/>
          <a:p>
            <a:r>
              <a:rPr lang="zh-CN" altLang="en-US" dirty="0"/>
              <a:t>分析：由于在</a:t>
            </a:r>
            <a:r>
              <a:rPr lang="en-US" altLang="zh-CN" dirty="0"/>
              <a:t>Average</a:t>
            </a:r>
            <a:r>
              <a:rPr lang="zh-CN" altLang="en-US" dirty="0"/>
              <a:t>的实验设计当中，我们每次规律性地添加</a:t>
            </a:r>
            <a:r>
              <a:rPr lang="en-US" altLang="zh-CN" dirty="0"/>
              <a:t>n/2</a:t>
            </a:r>
            <a:r>
              <a:rPr lang="zh-CN" altLang="en-US" dirty="0"/>
              <a:t>个点，而星状图为递减等差添加。所以在较低处会出现由于添加点个数不同引发的非控制变量的干扰。</a:t>
            </a:r>
            <a:endParaRPr lang="en-US" altLang="zh-CN" dirty="0"/>
          </a:p>
          <a:p>
            <a:r>
              <a:rPr lang="zh-CN" altLang="en-US" dirty="0"/>
              <a:t>在数据较大的时候，添加点数近似为两倍差异。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0168552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2E9644-ADF3-494F-8A63-87629F9065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  <a:cs typeface="Arial" panose="020B0604020202020204" pitchFamily="34" charset="0"/>
              </a:rPr>
              <a:t>实验过程：星状图的对齐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F53F794-B35B-407C-B1B6-E8B7AB4B41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887496"/>
          </a:xfrm>
        </p:spPr>
        <p:txBody>
          <a:bodyPr/>
          <a:lstStyle/>
          <a:p>
            <a:r>
              <a:rPr lang="zh-CN" altLang="en-US" dirty="0"/>
              <a:t>在原有疏密度研究的数据空间中，我们分散取样。从而消除两个数据空间的分布密度的差异。而后得到：</a:t>
            </a:r>
            <a:r>
              <a:rPr lang="en-US" altLang="zh-CN" dirty="0"/>
              <a:t>	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9409C2F-65FB-4B05-822B-C40191BCA3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13" y="2857495"/>
            <a:ext cx="4197620" cy="248267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0D89E56-3800-4CB9-AD47-3F2AC08F2B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4505" y="2857495"/>
            <a:ext cx="4333775" cy="248267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327839B-2B80-4D7F-A4B8-1EEBE939B7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8280" y="2938701"/>
            <a:ext cx="4345167" cy="2485988"/>
          </a:xfrm>
          <a:prstGeom prst="rect">
            <a:avLst/>
          </a:prstGeom>
        </p:spPr>
      </p:pic>
      <p:sp>
        <p:nvSpPr>
          <p:cNvPr id="7" name="内容占位符 2">
            <a:extLst>
              <a:ext uri="{FF2B5EF4-FFF2-40B4-BE49-F238E27FC236}">
                <a16:creationId xmlns:a16="http://schemas.microsoft.com/office/drawing/2014/main" id="{F6339826-2C00-4C63-A677-8ABA05AD848F}"/>
              </a:ext>
            </a:extLst>
          </p:cNvPr>
          <p:cNvSpPr txBox="1">
            <a:spLocks/>
          </p:cNvSpPr>
          <p:nvPr/>
        </p:nvSpPr>
        <p:spPr>
          <a:xfrm>
            <a:off x="838200" y="5785206"/>
            <a:ext cx="10260932" cy="887496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p"/>
              <a:defRPr lang="zh-CN" altLang="en-US" sz="28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这也是容易理解的，</a:t>
            </a:r>
            <a:r>
              <a:rPr lang="en-US" altLang="zh-CN" dirty="0"/>
              <a:t>Kruskal</a:t>
            </a:r>
            <a:r>
              <a:rPr lang="zh-CN" altLang="en-US" dirty="0"/>
              <a:t>的时间复杂度瓶颈在于排序。而</a:t>
            </a:r>
            <a:r>
              <a:rPr lang="en-US" altLang="zh-CN" dirty="0"/>
              <a:t>Prim</a:t>
            </a:r>
            <a:r>
              <a:rPr lang="zh-CN" altLang="en-US" dirty="0"/>
              <a:t>每个点处理完周边的边之后，其他点扩展仍然会遍历这些边，所以提升并不明显。</a:t>
            </a:r>
          </a:p>
        </p:txBody>
      </p:sp>
    </p:spTree>
    <p:extLst>
      <p:ext uri="{BB962C8B-B14F-4D97-AF65-F5344CB8AC3E}">
        <p14:creationId xmlns:p14="http://schemas.microsoft.com/office/powerpoint/2010/main" val="23438718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D589637-0998-4B47-A536-40ACF73E1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  <a:cs typeface="Arial" panose="020B0604020202020204" pitchFamily="34" charset="0"/>
              </a:rPr>
              <a:t>实验结果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3AEFB5A8-5972-4FFA-A71D-4504B7E25E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0939" y="1817597"/>
            <a:ext cx="6501061" cy="3881154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05BF197-2842-49A0-83B8-224DE91E3E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79033"/>
            <a:ext cx="5961647" cy="3526608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5F394584-86FF-445C-A5DA-1C9D55579C61}"/>
              </a:ext>
            </a:extLst>
          </p:cNvPr>
          <p:cNvSpPr txBox="1"/>
          <p:nvPr/>
        </p:nvSpPr>
        <p:spPr>
          <a:xfrm>
            <a:off x="198521" y="1449805"/>
            <a:ext cx="4710363" cy="867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p"/>
            </a:pPr>
            <a:r>
              <a:rPr lang="zh-CN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考虑极端稀疏和极端稠密两种情况，展示各自特点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34B1735-730C-4594-9854-A851D61F4A76}"/>
              </a:ext>
            </a:extLst>
          </p:cNvPr>
          <p:cNvSpPr txBox="1"/>
          <p:nvPr/>
        </p:nvSpPr>
        <p:spPr>
          <a:xfrm>
            <a:off x="1636295" y="3356811"/>
            <a:ext cx="17024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rPr>
              <a:t>较为稀疏的图使用</a:t>
            </a:r>
            <a:r>
              <a:rPr lang="en-US" altLang="zh-CN" dirty="0">
                <a:latin typeface="华文细黑" panose="02010600040101010101" pitchFamily="2" charset="-122"/>
                <a:ea typeface="华文细黑" panose="02010600040101010101" pitchFamily="2" charset="-122"/>
              </a:rPr>
              <a:t>Kruskal</a:t>
            </a:r>
            <a:r>
              <a: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rPr>
              <a:t>算法更优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F502E51-592A-4E66-84AB-A98C04583572}"/>
              </a:ext>
            </a:extLst>
          </p:cNvPr>
          <p:cNvSpPr txBox="1"/>
          <p:nvPr/>
        </p:nvSpPr>
        <p:spPr>
          <a:xfrm>
            <a:off x="7597942" y="2673016"/>
            <a:ext cx="17024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rPr>
              <a:t>较为稠密的图使用</a:t>
            </a:r>
            <a:r>
              <a:rPr lang="en-US" altLang="zh-CN" dirty="0">
                <a:latin typeface="华文细黑" panose="02010600040101010101" pitchFamily="2" charset="-122"/>
                <a:ea typeface="华文细黑" panose="02010600040101010101" pitchFamily="2" charset="-122"/>
              </a:rPr>
              <a:t>Kruskal</a:t>
            </a:r>
            <a:r>
              <a: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rPr>
              <a:t>算法更优</a:t>
            </a:r>
          </a:p>
        </p:txBody>
      </p:sp>
    </p:spTree>
    <p:extLst>
      <p:ext uri="{BB962C8B-B14F-4D97-AF65-F5344CB8AC3E}">
        <p14:creationId xmlns:p14="http://schemas.microsoft.com/office/powerpoint/2010/main" val="27220856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848597-C517-46C9-86CA-583D5C58E9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  <a:cs typeface="Arial" panose="020B0604020202020204" pitchFamily="34" charset="0"/>
              </a:rPr>
              <a:t>结论和结语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9F89DDD-38C5-4697-B960-37104EA352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9275"/>
          </a:xfrm>
        </p:spPr>
        <p:txBody>
          <a:bodyPr>
            <a:normAutofit/>
          </a:bodyPr>
          <a:lstStyle/>
          <a:p>
            <a:r>
              <a:rPr lang="zh-CN" altLang="en-US" dirty="0"/>
              <a:t>在实验中，我们对最小生成树的常用算法进行了对比。考虑到对比的有效性和结果的显著性，我们选择了</a:t>
            </a:r>
            <a:r>
              <a:rPr lang="en-US" altLang="zh-CN" dirty="0"/>
              <a:t>Kruskal</a:t>
            </a:r>
            <a:r>
              <a:rPr lang="zh-CN" altLang="en-US" dirty="0"/>
              <a:t>算法和朴素</a:t>
            </a:r>
            <a:r>
              <a:rPr lang="en-US" altLang="zh-CN" dirty="0"/>
              <a:t>Prim</a:t>
            </a:r>
            <a:r>
              <a:rPr lang="zh-CN" altLang="en-US" dirty="0"/>
              <a:t>算法，利用三种分配权值的方式构建实验。我们对节点数为</a:t>
            </a:r>
            <a:r>
              <a:rPr lang="en-US" altLang="zh-CN" dirty="0"/>
              <a:t>100,2000,500,1000,2000,5000,10000</a:t>
            </a:r>
            <a:r>
              <a:rPr lang="zh-CN" altLang="en-US" dirty="0"/>
              <a:t>下不同疏密度的系列情况进行了实验。</a:t>
            </a:r>
            <a:endParaRPr lang="en-US" altLang="zh-CN" dirty="0"/>
          </a:p>
          <a:p>
            <a:r>
              <a:rPr lang="zh-CN" altLang="en-US" dirty="0"/>
              <a:t>另外除了平均赋边的方式，我们构建了星状图的特殊情况，进行了研究。对于这种从节点发散的图，</a:t>
            </a:r>
            <a:r>
              <a:rPr lang="en-US" altLang="zh-CN" dirty="0"/>
              <a:t>Prim</a:t>
            </a:r>
            <a:r>
              <a:rPr lang="zh-CN" altLang="en-US" dirty="0"/>
              <a:t>相比于</a:t>
            </a:r>
            <a:r>
              <a:rPr lang="en-US" altLang="zh-CN" dirty="0"/>
              <a:t>Kruskal</a:t>
            </a:r>
            <a:r>
              <a:rPr lang="zh-CN" altLang="en-US" dirty="0"/>
              <a:t>并无明显优势。</a:t>
            </a:r>
            <a:endParaRPr lang="en-US" altLang="zh-CN" dirty="0"/>
          </a:p>
          <a:p>
            <a:r>
              <a:rPr lang="zh-CN" altLang="en-US" dirty="0"/>
              <a:t>最终确定</a:t>
            </a:r>
            <a:r>
              <a:rPr lang="en-US" altLang="zh-CN" dirty="0"/>
              <a:t>Kruskal</a:t>
            </a:r>
            <a:r>
              <a:rPr lang="zh-CN" altLang="en-US" dirty="0"/>
              <a:t>仅在极稀疏的情况下优势明显，但在绝大多数较为稠密的图中，</a:t>
            </a:r>
            <a:r>
              <a:rPr lang="en-US" altLang="zh-CN" dirty="0"/>
              <a:t>Prim</a:t>
            </a:r>
            <a:r>
              <a:rPr lang="zh-CN" altLang="en-US" dirty="0"/>
              <a:t>算法都是更优的</a:t>
            </a:r>
            <a:r>
              <a:rPr lang="en-US" altLang="zh-CN" dirty="0"/>
              <a:t>MST</a:t>
            </a:r>
            <a:r>
              <a:rPr lang="zh-CN" altLang="en-US" dirty="0"/>
              <a:t>求解法。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137943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857C333F-3039-47F0-88C3-D2BAA010B0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zh-CN" sz="5400" dirty="0">
                <a:latin typeface="Cambria" panose="02040503050406030204" pitchFamily="18" charset="0"/>
                <a:ea typeface="Cambria" panose="02040503050406030204" pitchFamily="18" charset="0"/>
              </a:rPr>
              <a:t>Thanks</a:t>
            </a:r>
            <a:endParaRPr lang="zh-CN" altLang="en-US" sz="5400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51838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A32565-476A-4408-BB76-6DB73BA1A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  <a:cs typeface="Arial" panose="020B0604020202020204" pitchFamily="34" charset="0"/>
              </a:rPr>
              <a:t>最小生成树：引入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C50B1005-D0DD-4034-94BB-8422EF2688D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zh-CN" altLang="en-US" dirty="0">
                    <a:latin typeface="华文细黑" panose="02010600040101010101" pitchFamily="2" charset="-122"/>
                    <a:ea typeface="华文细黑" panose="02010600040101010101" pitchFamily="2" charset="-122"/>
                  </a:rPr>
                  <a:t>对于</a:t>
                </a:r>
                <a:r>
                  <a:rPr lang="en-US" altLang="zh-CN" dirty="0">
                    <a:latin typeface="华文细黑" panose="02010600040101010101" pitchFamily="2" charset="-122"/>
                    <a:ea typeface="华文细黑" panose="02010600040101010101" pitchFamily="2" charset="-122"/>
                  </a:rPr>
                  <a:t>n</a:t>
                </a:r>
                <a:r>
                  <a:rPr lang="zh-CN" altLang="en-US" dirty="0">
                    <a:latin typeface="华文细黑" panose="02010600040101010101" pitchFamily="2" charset="-122"/>
                    <a:ea typeface="华文细黑" panose="02010600040101010101" pitchFamily="2" charset="-122"/>
                  </a:rPr>
                  <a:t>个节点组成的图，所有可能的连接共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  <a:ea typeface="华文细黑" panose="02010600040101010101" pitchFamily="2" charset="-122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  <a:ea typeface="华文细黑" panose="02010600040101010101" pitchFamily="2" charset="-122"/>
                          </a:rPr>
                          <m:t>𝑛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华文细黑" panose="02010600040101010101" pitchFamily="2" charset="-122"/>
                          </a:rPr>
                          <m:t>(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华文细黑" panose="02010600040101010101" pitchFamily="2" charset="-122"/>
                          </a:rPr>
                          <m:t>𝑛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华文细黑" panose="02010600040101010101" pitchFamily="2" charset="-122"/>
                          </a:rPr>
                          <m:t>−2)</m:t>
                        </m:r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  <a:ea typeface="华文细黑" panose="02010600040101010101" pitchFamily="2" charset="-122"/>
                          </a:rPr>
                          <m:t>2</m:t>
                        </m:r>
                      </m:den>
                    </m:f>
                  </m:oMath>
                </a14:m>
                <a:r>
                  <a:rPr lang="zh-CN" altLang="en-US" dirty="0">
                    <a:latin typeface="华文细黑" panose="02010600040101010101" pitchFamily="2" charset="-122"/>
                    <a:ea typeface="华文细黑" panose="02010600040101010101" pitchFamily="2" charset="-122"/>
                  </a:rPr>
                  <a:t>条，为构建一个边权最低的连通图，我们需要从中选取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  <a:ea typeface="华文细黑" panose="02010600040101010101" pitchFamily="2" charset="-122"/>
                      </a:rPr>
                      <m:t>n</m:t>
                    </m:r>
                    <m:r>
                      <a:rPr lang="en-US" altLang="zh-CN">
                        <a:latin typeface="Cambria Math" panose="02040503050406030204" pitchFamily="18" charset="0"/>
                        <a:ea typeface="华文细黑" panose="02010600040101010101" pitchFamily="2" charset="-122"/>
                      </a:rPr>
                      <m:t>−1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华文细黑" panose="02010600040101010101" pitchFamily="2" charset="-122"/>
                      </a:rPr>
                      <m:t> </m:t>
                    </m:r>
                  </m:oMath>
                </a14:m>
                <a:r>
                  <a:rPr lang="zh-CN" altLang="en-US" dirty="0">
                    <a:latin typeface="华文细黑" panose="02010600040101010101" pitchFamily="2" charset="-122"/>
                    <a:ea typeface="华文细黑" panose="02010600040101010101" pitchFamily="2" charset="-122"/>
                  </a:rPr>
                  <a:t>条权值最低的边，求解一个连通图的最小连通分支的问题就是</a:t>
                </a:r>
                <a:r>
                  <a:rPr lang="zh-CN" altLang="en-US" b="1" dirty="0">
                    <a:latin typeface="华文细黑" panose="02010600040101010101" pitchFamily="2" charset="-122"/>
                    <a:ea typeface="华文细黑" panose="02010600040101010101" pitchFamily="2" charset="-122"/>
                  </a:rPr>
                  <a:t>最小生成树</a:t>
                </a:r>
                <a:r>
                  <a:rPr lang="zh-CN" altLang="en-US" dirty="0">
                    <a:latin typeface="华文细黑" panose="02010600040101010101" pitchFamily="2" charset="-122"/>
                    <a:ea typeface="华文细黑" panose="02010600040101010101" pitchFamily="2" charset="-122"/>
                  </a:rPr>
                  <a:t>问题。</a:t>
                </a:r>
                <a:endParaRPr lang="en-US" altLang="zh-CN" dirty="0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  <a:p>
                <a:r>
                  <a:rPr lang="zh-CN" altLang="en-US" dirty="0"/>
                  <a:t>已有的比较成熟的最小生成树算法有“</a:t>
                </a:r>
                <a:r>
                  <a:rPr lang="en-US" altLang="zh-CN" dirty="0"/>
                  <a:t>Prim</a:t>
                </a:r>
                <a:r>
                  <a:rPr lang="zh-CN" altLang="en-US" dirty="0"/>
                  <a:t>算法”，“</a:t>
                </a:r>
                <a:r>
                  <a:rPr lang="en-US" altLang="zh-CN" dirty="0"/>
                  <a:t>Kruskal</a:t>
                </a:r>
                <a:r>
                  <a:rPr lang="zh-CN" altLang="en-US" dirty="0"/>
                  <a:t>算法”，以及时常为了减小</a:t>
                </a:r>
                <a:r>
                  <a:rPr lang="en-US" altLang="zh-CN" dirty="0"/>
                  <a:t>Prim</a:t>
                </a:r>
                <a:r>
                  <a:rPr lang="zh-CN" altLang="en-US" dirty="0"/>
                  <a:t>的遍历的时间开销而进行优化的“带堆优化的</a:t>
                </a:r>
                <a:r>
                  <a:rPr lang="en-US" altLang="zh-CN" dirty="0"/>
                  <a:t>Prim</a:t>
                </a:r>
                <a:r>
                  <a:rPr lang="zh-CN" altLang="en-US" dirty="0"/>
                  <a:t>算法”。由于</a:t>
                </a:r>
                <a:r>
                  <a:rPr lang="en-US" altLang="zh-CN" dirty="0"/>
                  <a:t>Prim</a:t>
                </a:r>
                <a:r>
                  <a:rPr lang="zh-CN" altLang="en-US" dirty="0"/>
                  <a:t>算法在绝大多数稀疏度下都能表现出明显优势，所以我们这里不再研究堆优化</a:t>
                </a:r>
                <a:r>
                  <a:rPr lang="en-US" altLang="zh-CN" dirty="0"/>
                  <a:t>Prim</a:t>
                </a:r>
                <a:r>
                  <a:rPr lang="zh-CN" altLang="en-US" dirty="0"/>
                  <a:t>。利用</a:t>
                </a:r>
                <a:r>
                  <a:rPr lang="en-US" altLang="zh-CN" dirty="0"/>
                  <a:t>Prim</a:t>
                </a:r>
                <a:r>
                  <a:rPr lang="zh-CN" altLang="en-US" dirty="0"/>
                  <a:t>和</a:t>
                </a:r>
                <a:r>
                  <a:rPr lang="en-US" altLang="zh-CN" dirty="0"/>
                  <a:t>Kruskal</a:t>
                </a:r>
                <a:r>
                  <a:rPr lang="zh-CN" altLang="en-US" dirty="0"/>
                  <a:t>两种算法，对图中各边进行等权、排列权、随机权值的实验验证，探讨常见的</a:t>
                </a:r>
                <a:r>
                  <a:rPr lang="en-US" altLang="zh-CN" dirty="0"/>
                  <a:t>MST</a:t>
                </a:r>
                <a:r>
                  <a:rPr lang="zh-CN" altLang="en-US" dirty="0"/>
                  <a:t>算法在应用中的优劣。</a:t>
                </a: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C50B1005-D0DD-4034-94BB-8422EF2688D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80" r="-336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470554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71347F-2B5A-48C9-9FFA-C2D07B126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  <a:cs typeface="Arial" panose="020B0604020202020204" pitchFamily="34" charset="0"/>
              </a:rPr>
              <a:t>算法描述：算法的实现过程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687A8F6-4864-43F8-AB1F-633C11B9A2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1FF48E8-D88D-441C-968A-7CC240C3BD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729601"/>
            <a:ext cx="4966368" cy="418097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289539B-B149-4A41-A35D-2F0E1FD0FF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037" y="1690688"/>
            <a:ext cx="4578299" cy="4046036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896D7864-306A-4F71-9CD4-82DBFD6794A0}"/>
              </a:ext>
            </a:extLst>
          </p:cNvPr>
          <p:cNvSpPr/>
          <p:nvPr/>
        </p:nvSpPr>
        <p:spPr>
          <a:xfrm>
            <a:off x="5081336" y="6215876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</a:rPr>
              <a:t>[1]贺军忠,王丽君.Kruskal和Prim算法的分析研究与比较[J].陇东学院学报,2020,31(02):8-11.</a:t>
            </a:r>
          </a:p>
        </p:txBody>
      </p:sp>
    </p:spTree>
    <p:extLst>
      <p:ext uri="{BB962C8B-B14F-4D97-AF65-F5344CB8AC3E}">
        <p14:creationId xmlns:p14="http://schemas.microsoft.com/office/powerpoint/2010/main" val="28092367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E913C4E-8DC8-4F2A-A016-18DF72C7C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  <a:cs typeface="Arial" panose="020B0604020202020204" pitchFamily="34" charset="0"/>
              </a:rPr>
              <a:t>算法证明：</a:t>
            </a:r>
            <a:r>
              <a:rPr lang="en-US" altLang="zh-CN" dirty="0">
                <a:latin typeface="华文中宋" panose="02010600040101010101" pitchFamily="2" charset="-122"/>
                <a:ea typeface="华文中宋" panose="02010600040101010101" pitchFamily="2" charset="-122"/>
                <a:cs typeface="Arial" panose="020B0604020202020204" pitchFamily="34" charset="0"/>
              </a:rPr>
              <a:t>Kruskal</a:t>
            </a: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  <a:cs typeface="Arial" panose="020B0604020202020204" pitchFamily="34" charset="0"/>
              </a:rPr>
              <a:t>和</a:t>
            </a:r>
            <a:r>
              <a:rPr lang="en-US" altLang="zh-CN" dirty="0">
                <a:latin typeface="华文中宋" panose="02010600040101010101" pitchFamily="2" charset="-122"/>
                <a:ea typeface="华文中宋" panose="02010600040101010101" pitchFamily="2" charset="-122"/>
                <a:cs typeface="Arial" panose="020B0604020202020204" pitchFamily="34" charset="0"/>
              </a:rPr>
              <a:t>Prim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  <a:cs typeface="Arial" panose="020B0604020202020204" pitchFamily="34" charset="0"/>
            </a:endParaRP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3EDFD4B8-16DA-43D4-9FBF-8ADDA784D7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56158" y="1780674"/>
            <a:ext cx="4595919" cy="342411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9C5B9AB-4F62-4155-84AC-D06FA4E026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152" y="1851717"/>
            <a:ext cx="6021805" cy="315456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6EE055FE-FD00-4331-8B6B-3139DC64925B}"/>
                  </a:ext>
                </a:extLst>
              </p:cNvPr>
              <p:cNvSpPr txBox="1"/>
              <p:nvPr/>
            </p:nvSpPr>
            <p:spPr>
              <a:xfrm>
                <a:off x="1783681" y="5360068"/>
                <a:ext cx="192610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i="1" smtClean="0">
                        <a:latin typeface="Cambria Math" panose="02040503050406030204" pitchFamily="18" charset="0"/>
                      </a:rPr>
                      <m:t>Kru</m:t>
                    </m:r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skal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: </m:t>
                    </m:r>
                    <m:r>
                      <m:rPr>
                        <m:sty m:val="p"/>
                      </m:rPr>
                      <a:rPr lang="en-US" altLang="zh-CN" i="1">
                        <a:latin typeface="Cambria Math" panose="02040503050406030204" pitchFamily="18" charset="0"/>
                      </a:rPr>
                      <m:t>O</m:t>
                    </m:r>
                  </m:oMath>
                </a14:m>
                <a:r>
                  <a:rPr lang="en-US" altLang="zh-CN" dirty="0"/>
                  <a:t>(|E|·</a:t>
                </a:r>
                <a:r>
                  <a:rPr lang="en-US" altLang="zh-CN" dirty="0" err="1"/>
                  <a:t>lg|E</a:t>
                </a:r>
                <a:r>
                  <a:rPr lang="en-US" altLang="zh-CN" dirty="0"/>
                  <a:t>|)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6EE055FE-FD00-4331-8B6B-3139DC6492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3681" y="5360068"/>
                <a:ext cx="1926105" cy="276999"/>
              </a:xfrm>
              <a:prstGeom prst="rect">
                <a:avLst/>
              </a:prstGeom>
              <a:blipFill>
                <a:blip r:embed="rId4"/>
                <a:stretch>
                  <a:fillRect l="-4430" t="-28261" r="-4747" b="-5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B106AD37-F6BD-4F32-AA3C-A935FD68D703}"/>
                  </a:ext>
                </a:extLst>
              </p:cNvPr>
              <p:cNvSpPr txBox="1"/>
              <p:nvPr/>
            </p:nvSpPr>
            <p:spPr>
              <a:xfrm>
                <a:off x="7252033" y="5360068"/>
                <a:ext cx="142744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Prim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m:rPr>
                        <m:sty m:val="p"/>
                      </m:rPr>
                      <a:rPr lang="en-US" altLang="zh-CN" i="1">
                        <a:latin typeface="Cambria Math" panose="02040503050406030204" pitchFamily="18" charset="0"/>
                      </a:rPr>
                      <m:t>O</m:t>
                    </m:r>
                  </m:oMath>
                </a14:m>
                <a:r>
                  <a:rPr lang="en-US" altLang="zh-CN" dirty="0"/>
                  <a:t>(|V|·|E|)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B106AD37-F6BD-4F32-AA3C-A935FD68D7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2033" y="5360068"/>
                <a:ext cx="1427442" cy="276999"/>
              </a:xfrm>
              <a:prstGeom prst="rect">
                <a:avLst/>
              </a:prstGeom>
              <a:blipFill>
                <a:blip r:embed="rId5"/>
                <a:stretch>
                  <a:fillRect l="-5983" t="-28261" r="-6838" b="-5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952122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实验设计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/>
              <a:t> </a:t>
            </a:r>
            <a:r>
              <a:t>枚举节点 </a:t>
            </a:r>
            <a:r>
              <a:rPr lang="en-US" altLang="zh-CN"/>
              <a:t>N [100 - 1000]  [2000 - 20000]</a:t>
            </a:r>
          </a:p>
          <a:p>
            <a:endParaRPr lang="en-US" altLang="zh-CN"/>
          </a:p>
          <a:p>
            <a:r>
              <a:t> 枚举边的数量 </a:t>
            </a:r>
            <a:r>
              <a:rPr lang="en-US" altLang="zh-CN"/>
              <a:t>M</a:t>
            </a:r>
          </a:p>
          <a:p>
            <a:pPr lvl="1"/>
            <a:r>
              <a:rPr lang="zh-CN" altLang="en-US" sz="2400">
                <a:sym typeface="+mn-ea"/>
              </a:rPr>
              <a:t> 极端情况：树 </a:t>
            </a:r>
            <a:r>
              <a:rPr lang="en-US" altLang="zh-CN" sz="2400">
                <a:sym typeface="+mn-ea"/>
              </a:rPr>
              <a:t>[N-1]</a:t>
            </a:r>
            <a:r>
              <a:rPr lang="zh-CN" altLang="en-US" sz="2400">
                <a:sym typeface="+mn-ea"/>
              </a:rPr>
              <a:t>、完全图 </a:t>
            </a:r>
            <a:r>
              <a:rPr lang="en-US" altLang="zh-CN" sz="2400">
                <a:sym typeface="+mn-ea"/>
              </a:rPr>
              <a:t>[N * (N-1) / 2]</a:t>
            </a:r>
            <a:endParaRPr lang="en-US" altLang="zh-CN" sz="2400"/>
          </a:p>
          <a:p>
            <a:pPr lvl="1"/>
            <a:r>
              <a:rPr lang="en-US" altLang="zh-CN" sz="2400">
                <a:sym typeface="+mn-ea"/>
              </a:rPr>
              <a:t> </a:t>
            </a:r>
            <a:r>
              <a:rPr lang="zh-CN" altLang="en-US" sz="2400">
                <a:sym typeface="+mn-ea"/>
              </a:rPr>
              <a:t>如何生成中间的稠密度？</a:t>
            </a:r>
            <a:endParaRPr lang="zh-CN" altLang="en-US" sz="2400"/>
          </a:p>
          <a:p>
            <a:pPr lvl="2"/>
            <a:r>
              <a:rPr lang="en-US" altLang="zh-CN" sz="2400">
                <a:sym typeface="+mn-ea"/>
              </a:rPr>
              <a:t>1. </a:t>
            </a:r>
            <a:r>
              <a:rPr lang="zh-CN" altLang="en-US" sz="2400">
                <a:sym typeface="+mn-ea"/>
              </a:rPr>
              <a:t>分散加边</a:t>
            </a:r>
            <a:endParaRPr lang="zh-CN" altLang="en-US" sz="2400"/>
          </a:p>
          <a:p>
            <a:pPr lvl="2"/>
            <a:r>
              <a:rPr lang="en-US" altLang="zh-CN" sz="2400">
                <a:sym typeface="+mn-ea"/>
              </a:rPr>
              <a:t>2. </a:t>
            </a:r>
            <a:r>
              <a:rPr lang="zh-CN" altLang="en-US" sz="2400">
                <a:sym typeface="+mn-ea"/>
              </a:rPr>
              <a:t>集中加边</a:t>
            </a:r>
            <a:endParaRPr lang="zh-CN" altLang="en-US" sz="2400"/>
          </a:p>
          <a:p>
            <a:pPr lvl="1"/>
            <a:endParaRPr lang="en-US" altLang="zh-CN"/>
          </a:p>
          <a:p>
            <a:r>
              <a:rPr lang="en-US" altLang="zh-CN"/>
              <a:t> </a:t>
            </a:r>
            <a:r>
              <a:t>探究边权的影响</a:t>
            </a:r>
            <a:endParaRPr lang="en-US" altLang="zh-CN"/>
          </a:p>
          <a:p>
            <a:pPr lvl="1"/>
            <a:r>
              <a:rPr lang="zh-CN" altLang="en-US"/>
              <a:t>权值中相等的值可能对排序和选最小值有影响</a:t>
            </a:r>
          </a:p>
          <a:p>
            <a:pPr lvl="2"/>
            <a:r>
              <a:rPr lang="zh-CN" altLang="en-US"/>
              <a:t>等权、排列、随机</a:t>
            </a:r>
          </a:p>
        </p:txBody>
      </p:sp>
    </p:spTree>
    <p:custDataLst>
      <p:tags r:id="rId1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实验实现 </a:t>
            </a:r>
            <a:r>
              <a:rPr lang="en-US" altLang="zh-CN" dirty="0">
                <a:latin typeface="华文中宋" panose="02010600040101010101" pitchFamily="2" charset="-122"/>
                <a:ea typeface="华文中宋" panose="02010600040101010101" pitchFamily="2" charset="-122"/>
              </a:rPr>
              <a:t>- </a:t>
            </a: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环境介绍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 </a:t>
            </a:r>
            <a:r>
              <a:rPr dirty="0"/>
              <a:t>实验环境：</a:t>
            </a:r>
            <a:r>
              <a:rPr sz="2000" dirty="0"/>
              <a:t>Ubuntu 16.04.6 LTS (GNU/Linux 4.4.0-142-generic x86_64) 48核</a:t>
            </a:r>
          </a:p>
          <a:p>
            <a:r>
              <a:rPr dirty="0"/>
              <a:t> 测速方法：</a:t>
            </a:r>
          </a:p>
          <a:p>
            <a:endParaRPr dirty="0"/>
          </a:p>
          <a:p>
            <a:endParaRPr dirty="0"/>
          </a:p>
          <a:p>
            <a:endParaRPr dirty="0"/>
          </a:p>
          <a:p>
            <a:endParaRPr dirty="0"/>
          </a:p>
          <a:p>
            <a:endParaRPr dirty="0"/>
          </a:p>
          <a:p>
            <a:pPr lvl="1"/>
            <a:r>
              <a:rPr lang="en-US" altLang="zh-CN" sz="2000" dirty="0"/>
              <a:t>&lt;sys/</a:t>
            </a:r>
            <a:r>
              <a:rPr lang="en-US" altLang="zh-CN" sz="2000" dirty="0" err="1"/>
              <a:t>time.h</a:t>
            </a:r>
            <a:r>
              <a:rPr lang="en-US" altLang="zh-CN" sz="2000" dirty="0"/>
              <a:t>&gt; </a:t>
            </a:r>
            <a:r>
              <a:rPr lang="en-US" altLang="zh-CN" sz="2000" dirty="0" err="1"/>
              <a:t>gettimeofday</a:t>
            </a:r>
            <a:r>
              <a:rPr lang="en-US" altLang="zh-CN" sz="2000" dirty="0"/>
              <a:t>() </a:t>
            </a:r>
            <a:r>
              <a:rPr lang="zh-CN" altLang="en-US" sz="2000" dirty="0"/>
              <a:t>函数，精确到微秒 </a:t>
            </a:r>
            <a:r>
              <a:rPr lang="en-US" altLang="zh-CN" sz="2000" dirty="0"/>
              <a:t>(10</a:t>
            </a:r>
            <a:r>
              <a:rPr lang="en-US" altLang="zh-CN" sz="2000" baseline="30000" dirty="0"/>
              <a:t>-6 </a:t>
            </a:r>
            <a:r>
              <a:rPr lang="en-US" altLang="zh-CN" sz="2000" dirty="0"/>
              <a:t>s)</a:t>
            </a:r>
            <a:endParaRPr lang="zh-CN" sz="2000" dirty="0"/>
          </a:p>
          <a:p>
            <a:pPr lvl="1"/>
            <a:r>
              <a:rPr lang="zh-CN" sz="2000" dirty="0"/>
              <a:t>忽略读入时间，测试</a:t>
            </a:r>
            <a:r>
              <a:rPr lang="en-US" altLang="zh-CN" sz="2000" dirty="0"/>
              <a:t>10</a:t>
            </a:r>
            <a:r>
              <a:rPr lang="zh-CN" altLang="en-US" sz="2000" dirty="0"/>
              <a:t>次取平均值</a:t>
            </a:r>
          </a:p>
          <a:p>
            <a:endParaRPr lang="zh-CN" altLang="en-US" sz="20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4780" y="3034665"/>
            <a:ext cx="6819900" cy="206502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实验实现</a:t>
            </a:r>
            <a:r>
              <a:rPr lang="en-US" altLang="zh-CN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-</a:t>
            </a:r>
            <a:r>
              <a:rPr lang="zh-CN" altLang="en-US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生成边权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分三种方式生成边权</a:t>
            </a:r>
          </a:p>
          <a:p>
            <a:endParaRPr lang="zh-CN" altLang="en-US"/>
          </a:p>
          <a:p>
            <a:pPr lvl="1"/>
            <a:r>
              <a:rPr lang="zh-CN" altLang="en-US"/>
              <a:t>等权图，所有边的权值相同</a:t>
            </a:r>
          </a:p>
          <a:p>
            <a:pPr lvl="2"/>
            <a:r>
              <a:rPr lang="zh-CN" altLang="en-US" sz="2000"/>
              <a:t>直接令所有边权为</a:t>
            </a:r>
            <a:r>
              <a:rPr lang="en-US" altLang="zh-CN" sz="2000"/>
              <a:t>1</a:t>
            </a:r>
          </a:p>
          <a:p>
            <a:pPr lvl="2"/>
            <a:endParaRPr lang="en-US" altLang="zh-CN"/>
          </a:p>
          <a:p>
            <a:pPr lvl="1"/>
            <a:r>
              <a:rPr lang="zh-CN" altLang="en-US"/>
              <a:t>排列图，所有边的权值不相同</a:t>
            </a:r>
          </a:p>
          <a:p>
            <a:pPr lvl="2"/>
            <a:r>
              <a:rPr lang="zh-CN" altLang="en-US"/>
              <a:t>构造数组，然后调用</a:t>
            </a:r>
            <a:r>
              <a:rPr lang="en-US" altLang="zh-CN"/>
              <a:t>&lt;algorithm&gt;</a:t>
            </a:r>
            <a:r>
              <a:rPr lang="zh-CN" altLang="en-US"/>
              <a:t>中的</a:t>
            </a:r>
            <a:r>
              <a:rPr lang="en-US" altLang="zh-CN"/>
              <a:t>random_shuffle</a:t>
            </a:r>
            <a:r>
              <a:rPr lang="zh-CN" altLang="en-US"/>
              <a:t>函数</a:t>
            </a:r>
          </a:p>
          <a:p>
            <a:pPr lvl="2"/>
            <a:endParaRPr lang="zh-CN" altLang="en-US"/>
          </a:p>
          <a:p>
            <a:pPr lvl="1"/>
            <a:r>
              <a:rPr lang="zh-CN" altLang="en-US"/>
              <a:t>随机图，所有边的权值随机</a:t>
            </a:r>
          </a:p>
          <a:p>
            <a:pPr lvl="2"/>
            <a:r>
              <a:rPr lang="zh-CN" altLang="en-US"/>
              <a:t>使用</a:t>
            </a:r>
            <a:r>
              <a:rPr lang="en-US" altLang="zh-CN"/>
              <a:t>&lt;cstdlib&gt;</a:t>
            </a:r>
            <a:r>
              <a:rPr lang="zh-CN" altLang="en-US"/>
              <a:t>库中的伪随机数获取</a:t>
            </a:r>
            <a:r>
              <a:rPr lang="en-US" altLang="zh-CN"/>
              <a:t>(1,m)</a:t>
            </a:r>
            <a:r>
              <a:rPr lang="zh-CN" altLang="en-US"/>
              <a:t>之间的随机数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实验实现</a:t>
            </a:r>
            <a:r>
              <a:rPr lang="en-US" altLang="zh-CN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-</a:t>
            </a:r>
            <a:r>
              <a:rPr lang="zh-CN" altLang="en-US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构图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609725"/>
            <a:ext cx="10515600" cy="4567555"/>
          </a:xfrm>
        </p:spPr>
        <p:txBody>
          <a:bodyPr>
            <a:normAutofit/>
          </a:bodyPr>
          <a:lstStyle/>
          <a:p>
            <a:r>
              <a:rPr lang="en-US" altLang="zh-CN"/>
              <a:t> </a:t>
            </a:r>
            <a:r>
              <a:rPr lang="zh-CN" altLang="en-US"/>
              <a:t>建树</a:t>
            </a:r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pPr lvl="1"/>
            <a:r>
              <a:rPr sz="2000">
                <a:sym typeface="+mn-ea"/>
              </a:rPr>
              <a:t>随机一个比自己小的节点，可以保证自己连通的同时不会出现环</a:t>
            </a:r>
          </a:p>
          <a:p>
            <a:pPr marL="457200" lvl="1" indent="0">
              <a:buNone/>
            </a:pPr>
            <a:r>
              <a:t> </a:t>
            </a:r>
          </a:p>
          <a:p>
            <a:r>
              <a:t>构建</a:t>
            </a:r>
            <a:r>
              <a:rPr lang="zh-CN" altLang="en-US"/>
              <a:t>完全图</a:t>
            </a:r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pPr lvl="1"/>
            <a:endParaRPr lang="zh-CN" altLang="en-US"/>
          </a:p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2085" y="4864735"/>
            <a:ext cx="6789420" cy="146304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7940" y="2084705"/>
            <a:ext cx="6858000" cy="144780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dynamicNum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KUEE.potx" id="{42C2559C-E7D1-46E5-B93F-ADB99632185B}" vid="{C363FE6D-2907-4EB0-98BF-4AF1FFCC980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PKUEE</Template>
  <TotalTime>470</TotalTime>
  <Words>1175</Words>
  <Application>Microsoft Office PowerPoint</Application>
  <PresentationFormat>宽屏</PresentationFormat>
  <Paragraphs>104</Paragraphs>
  <Slides>24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33" baseType="lpstr">
      <vt:lpstr>等线</vt:lpstr>
      <vt:lpstr>等线 Light</vt:lpstr>
      <vt:lpstr>华文细黑</vt:lpstr>
      <vt:lpstr>华文中宋</vt:lpstr>
      <vt:lpstr>Arial</vt:lpstr>
      <vt:lpstr>Cambria</vt:lpstr>
      <vt:lpstr>Cambria Math</vt:lpstr>
      <vt:lpstr>Wingdings</vt:lpstr>
      <vt:lpstr>Office 主题​​</vt:lpstr>
      <vt:lpstr>最小生成树算法的对比研究</vt:lpstr>
      <vt:lpstr>最小生成树：背景</vt:lpstr>
      <vt:lpstr>最小生成树：引入</vt:lpstr>
      <vt:lpstr>算法描述：算法的实现过程</vt:lpstr>
      <vt:lpstr>算法证明：Kruskal和Prim</vt:lpstr>
      <vt:lpstr>实验设计</vt:lpstr>
      <vt:lpstr>实验实现 - 环境介绍</vt:lpstr>
      <vt:lpstr>实验实现-生成边权</vt:lpstr>
      <vt:lpstr>实验实现-构图</vt:lpstr>
      <vt:lpstr>实验实现-构图</vt:lpstr>
      <vt:lpstr>实验实现-测试</vt:lpstr>
      <vt:lpstr>实验过程：稀疏度验证</vt:lpstr>
      <vt:lpstr>实验过程：稀疏度验证</vt:lpstr>
      <vt:lpstr>实验过程：稀疏度验证</vt:lpstr>
      <vt:lpstr>实验过程：扩大范围</vt:lpstr>
      <vt:lpstr>实验过程：继续扩大范围</vt:lpstr>
      <vt:lpstr>实验过程：添加边的思考</vt:lpstr>
      <vt:lpstr>问题：星状图带来了什么变化？</vt:lpstr>
      <vt:lpstr>实验过程：星状图</vt:lpstr>
      <vt:lpstr>实验过程：星状图的对齐</vt:lpstr>
      <vt:lpstr>实验过程：星状图的对齐</vt:lpstr>
      <vt:lpstr>实验结果</vt:lpstr>
      <vt:lpstr>结论和结语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最小生成树算法的对比研究</dc:title>
  <dc:creator>FanHaonian</dc:creator>
  <cp:lastModifiedBy>FanHaonian</cp:lastModifiedBy>
  <cp:revision>28</cp:revision>
  <dcterms:created xsi:type="dcterms:W3CDTF">2021-05-31T03:53:30Z</dcterms:created>
  <dcterms:modified xsi:type="dcterms:W3CDTF">2021-06-01T07:39:27Z</dcterms:modified>
</cp:coreProperties>
</file>